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73" r:id="rId4"/>
    <p:sldId id="274" r:id="rId5"/>
    <p:sldId id="259" r:id="rId6"/>
    <p:sldId id="260" r:id="rId7"/>
    <p:sldId id="279" r:id="rId8"/>
    <p:sldId id="264" r:id="rId9"/>
    <p:sldId id="266" r:id="rId10"/>
    <p:sldId id="267" r:id="rId11"/>
    <p:sldId id="275" r:id="rId12"/>
    <p:sldId id="27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1F79-9D7B-4BB8-A232-A21366B0D166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1DC5D-15FA-498B-8A01-C56FFB3DDF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FB547-E703-4BEB-9744-C3B15C6538E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0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F699D-837F-4A61-B534-54F56031EB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0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8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9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9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6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4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0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3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6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B1E168-5827-4B3D-8828-F456D67D3BC2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66B84BB-E3BA-43D2-9A3A-4EFA24B5D8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0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3600" b="1" dirty="0"/>
            </a:br>
            <a:r>
              <a:rPr lang="en-US" sz="4000" dirty="0"/>
              <a:t>Table and Forms</a:t>
            </a: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Access Business Problem 2</a:t>
            </a:r>
            <a:br>
              <a:rPr lang="en-US" sz="3600" b="1" dirty="0"/>
            </a:br>
            <a:r>
              <a:rPr lang="en-IN" sz="3600" dirty="0"/>
              <a:t>IDS 200 </a:t>
            </a:r>
            <a:r>
              <a:rPr lang="en-IN" sz="3600"/>
              <a:t>– Spring 2017</a:t>
            </a:r>
            <a:endParaRPr lang="en-US" sz="3400" dirty="0"/>
          </a:p>
        </p:txBody>
      </p:sp>
      <p:sp>
        <p:nvSpPr>
          <p:cNvPr id="1638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085904" y="6003101"/>
            <a:ext cx="1062155" cy="490599"/>
          </a:xfrm>
          <a:noFill/>
        </p:spPr>
        <p:txBody>
          <a:bodyPr/>
          <a:lstStyle/>
          <a:p>
            <a:fld id="{2A4F936E-69BF-43F9-9510-9E079A8CE8F4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133600" y="6248401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8001000" cy="1143000"/>
          </a:xfrm>
        </p:spPr>
        <p:txBody>
          <a:bodyPr/>
          <a:lstStyle/>
          <a:p>
            <a:pPr eaLnBrk="1" hangingPunct="1"/>
            <a:r>
              <a:rPr lang="en-US" dirty="0"/>
              <a:t>4. Form’s Controls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2201" y="2362200"/>
            <a:ext cx="7693025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/>
              <a:t>Two types of controls can be added to a form: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/>
              <a:t>bound control </a:t>
            </a:r>
            <a:r>
              <a:rPr lang="en-US" sz="2000" dirty="0"/>
              <a:t>which is connected to a field in the record source and is used to display, enter, and update data.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An </a:t>
            </a:r>
            <a:r>
              <a:rPr lang="en-US" sz="2000" b="1" dirty="0"/>
              <a:t>unbound control </a:t>
            </a:r>
            <a:r>
              <a:rPr lang="en-US" sz="2000" dirty="0"/>
              <a:t>which</a:t>
            </a:r>
            <a:r>
              <a:rPr lang="en-US" sz="2000" b="1" dirty="0"/>
              <a:t> </a:t>
            </a:r>
            <a:r>
              <a:rPr lang="en-US" sz="2000" dirty="0"/>
              <a:t>is not connected to a record source and is used to display information, lines, rectangles, and pictures. 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7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7188"/>
            <a:ext cx="3934528" cy="1318180"/>
          </a:xfrm>
        </p:spPr>
        <p:txBody>
          <a:bodyPr/>
          <a:lstStyle/>
          <a:p>
            <a:r>
              <a:rPr lang="en-US" dirty="0"/>
              <a:t>Form’s Controls - Examples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8" y="2070340"/>
            <a:ext cx="6038491" cy="4609861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Controls  can be used to display, enter, filter, or organize data in Access. </a:t>
            </a:r>
            <a:endParaRPr lang="en-US" altLang="en-US" sz="1700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Text boxes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Used </a:t>
            </a:r>
            <a:r>
              <a:rPr lang="en-US" sz="1700" dirty="0"/>
              <a:t> to display data e.g. from a record source.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/>
              <a:t> Can be bound/unbound.</a:t>
            </a:r>
            <a:endParaRPr lang="en-US" altLang="en-US" sz="1700" dirty="0"/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Labels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Used to </a:t>
            </a:r>
            <a:r>
              <a:rPr lang="en-US" sz="1700" dirty="0"/>
              <a:t>display descriptive text such as titles, captions, or brief instructions.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/>
              <a:t> Labels don’t display values from fields or expressions.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/>
              <a:t> Unbound.</a:t>
            </a:r>
            <a:endParaRPr lang="en-US" altLang="en-US" sz="1700" dirty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List boxes, combo boxes and drop-down list boxes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Used when </a:t>
            </a:r>
            <a:r>
              <a:rPr lang="en-US" sz="1700" dirty="0"/>
              <a:t>it's quicker and easier to select a value from a list than to remember a value to type.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/>
              <a:t> Can be bound/unbound.</a:t>
            </a:r>
          </a:p>
        </p:txBody>
      </p:sp>
      <p:pic>
        <p:nvPicPr>
          <p:cNvPr id="2050" name="Picture 2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-7983538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-5637213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-3290888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8440738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787063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3133388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h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5479713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5185" y="403463"/>
            <a:ext cx="7040038" cy="1361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01932" y="825074"/>
            <a:ext cx="3411079" cy="86059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32642" y="6194738"/>
            <a:ext cx="88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18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870662" y="2415396"/>
            <a:ext cx="4930274" cy="421017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  Command buttons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P</a:t>
            </a:r>
            <a:r>
              <a:rPr lang="en-US" sz="1700" dirty="0"/>
              <a:t>rovide a way of performing action(s) by simply clicking them.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/>
              <a:t> Unbound.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Check boxes</a:t>
            </a:r>
          </a:p>
          <a:p>
            <a:pPr marL="569913" lvl="1" indent="-1698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Used </a:t>
            </a:r>
            <a:r>
              <a:rPr lang="en-US" sz="1700" dirty="0"/>
              <a:t>to display a </a:t>
            </a:r>
            <a:r>
              <a:rPr lang="en-US" sz="1700" b="1" dirty="0"/>
              <a:t>Yes</a:t>
            </a:r>
            <a:r>
              <a:rPr lang="en-US" sz="1700" dirty="0"/>
              <a:t>/</a:t>
            </a:r>
            <a:r>
              <a:rPr lang="en-US" sz="1700" b="1" dirty="0"/>
              <a:t>No, True/False</a:t>
            </a:r>
            <a:r>
              <a:rPr lang="en-US" sz="1700" dirty="0"/>
              <a:t>, or </a:t>
            </a:r>
            <a:r>
              <a:rPr lang="en-US" sz="1700" b="1" dirty="0"/>
              <a:t>On/Off</a:t>
            </a:r>
            <a:r>
              <a:rPr lang="en-US" sz="1700" dirty="0"/>
              <a:t> value from an underlying table, query.</a:t>
            </a:r>
          </a:p>
          <a:p>
            <a:pPr marL="569913" lvl="1" indent="-1698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/>
              <a:t>Can be bound/unbound.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Option groups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Used </a:t>
            </a:r>
            <a:r>
              <a:rPr lang="en-US" sz="1700" dirty="0"/>
              <a:t>to display a limited set of alternatives. </a:t>
            </a:r>
          </a:p>
          <a:p>
            <a:pPr marL="517525" lvl="1" indent="-117475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altLang="en-US" sz="1700" dirty="0"/>
              <a:t> Can be bound/unbound.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alt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Scrolling text control </a:t>
            </a:r>
          </a:p>
          <a:p>
            <a:pPr marL="569913" lvl="1" indent="-1698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/>
              <a:t> Used to display moving text or text that scrolls. </a:t>
            </a:r>
          </a:p>
          <a:p>
            <a:pPr marL="569913" lvl="1" indent="-169863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en-US" sz="1700" dirty="0"/>
              <a:t> Unbound.</a:t>
            </a:r>
          </a:p>
        </p:txBody>
      </p:sp>
    </p:spTree>
    <p:extLst>
      <p:ext uri="{BB962C8B-B14F-4D97-AF65-F5344CB8AC3E}">
        <p14:creationId xmlns:p14="http://schemas.microsoft.com/office/powerpoint/2010/main" val="382171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12" y="2628687"/>
            <a:ext cx="3173739" cy="3636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Select the Design View.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Go to the position where the logo needs to be placed, e.g. the header or footer section.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Click the Logo button and insert the logo.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Resize the logo as desired by dragging it’s edges.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5. Add a Logo to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03098" y="6117464"/>
            <a:ext cx="1378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37" y="2653258"/>
            <a:ext cx="6096000" cy="32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51818" y="2766951"/>
            <a:ext cx="225632" cy="1199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75212" y="2826910"/>
            <a:ext cx="5876364" cy="1987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4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16" y="272376"/>
            <a:ext cx="11430000" cy="970450"/>
          </a:xfrm>
        </p:spPr>
        <p:txBody>
          <a:bodyPr/>
          <a:lstStyle/>
          <a:p>
            <a:r>
              <a:rPr lang="en-US" dirty="0"/>
              <a:t>6. Create and Add a “Close” Command Button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2222287"/>
            <a:ext cx="6904938" cy="43084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300" dirty="0"/>
              <a:t>Select the Design View. </a:t>
            </a:r>
          </a:p>
          <a:p>
            <a:pPr lvl="0">
              <a:buFont typeface="Wingdings" pitchFamily="2" charset="2"/>
              <a:buChar char="v"/>
            </a:pPr>
            <a:r>
              <a:rPr lang="en-US" altLang="en-US" sz="2300" dirty="0"/>
              <a:t>In the Controls section of the Ribbon, click the More button       and click the Use Control Wizards to set it on    </a:t>
            </a:r>
          </a:p>
          <a:p>
            <a:pPr lvl="0">
              <a:buFont typeface="Wingdings" pitchFamily="2" charset="2"/>
              <a:buChar char="v"/>
            </a:pPr>
            <a:endParaRPr lang="en-US" altLang="en-US" sz="2300" dirty="0"/>
          </a:p>
          <a:p>
            <a:pPr lvl="0">
              <a:buFont typeface="Wingdings" pitchFamily="2" charset="2"/>
              <a:buChar char="v"/>
            </a:pPr>
            <a:r>
              <a:rPr lang="en-US" altLang="en-US" sz="2300" dirty="0"/>
              <a:t>Click the Button         and click at the desired area where the button is to be placed.</a:t>
            </a:r>
          </a:p>
          <a:p>
            <a:pPr>
              <a:buFont typeface="Wingdings" pitchFamily="2" charset="2"/>
              <a:buChar char="v"/>
            </a:pPr>
            <a:r>
              <a:rPr lang="en-US" sz="2300" dirty="0"/>
              <a:t>On the first page of the Command Button Wizard, in the Categories list, click </a:t>
            </a:r>
            <a:r>
              <a:rPr lang="en-US" sz="2300" b="1" dirty="0"/>
              <a:t>Form Operations</a:t>
            </a:r>
            <a:r>
              <a:rPr lang="en-US" sz="2300" dirty="0"/>
              <a:t> and then select the </a:t>
            </a:r>
            <a:r>
              <a:rPr lang="en-US" sz="2300" b="1" dirty="0"/>
              <a:t>Close form</a:t>
            </a:r>
            <a:r>
              <a:rPr lang="en-US" sz="2300" dirty="0"/>
              <a:t> action. Click </a:t>
            </a:r>
            <a:r>
              <a:rPr lang="en-US" sz="2300"/>
              <a:t>Next. </a:t>
            </a:r>
            <a:endParaRPr lang="en-US" sz="2300" dirty="0"/>
          </a:p>
          <a:p>
            <a:pPr>
              <a:buFont typeface="Wingdings" pitchFamily="2" charset="2"/>
              <a:buChar char="v"/>
            </a:pPr>
            <a:r>
              <a:rPr lang="en-US" sz="2300" dirty="0"/>
              <a:t>Replace the content of the Text edit box with Close. Click Next.</a:t>
            </a:r>
          </a:p>
          <a:p>
            <a:pPr>
              <a:buFont typeface="Wingdings" pitchFamily="2" charset="2"/>
              <a:buChar char="v"/>
            </a:pPr>
            <a:r>
              <a:rPr lang="en-US" sz="2300" dirty="0"/>
              <a:t>Change the name of the button to ”</a:t>
            </a:r>
            <a:r>
              <a:rPr lang="en-US" sz="2300" dirty="0" err="1"/>
              <a:t>cmdClose</a:t>
            </a:r>
            <a:r>
              <a:rPr lang="en-US" sz="2300" dirty="0"/>
              <a:t>”. Click Finish.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/>
              <a:t>Switch the form to Form View. </a:t>
            </a:r>
            <a:endParaRPr lang="en-US" altLang="en-US" sz="3200" dirty="0">
              <a:latin typeface="Verdana" panose="020B060403050404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300" dirty="0"/>
              <a:t>A click on the Close button will close the form.</a:t>
            </a:r>
            <a:endParaRPr lang="en-US" dirty="0"/>
          </a:p>
        </p:txBody>
      </p:sp>
      <p:pic>
        <p:nvPicPr>
          <p:cNvPr id="3078" name="Picture 6" descr="M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69" y="3090123"/>
            <a:ext cx="219847" cy="29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Use Control Wiz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689" y="2945720"/>
            <a:ext cx="338911" cy="3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But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38" y="3552146"/>
            <a:ext cx="322057" cy="3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2940" y="1401823"/>
            <a:ext cx="4084942" cy="263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2940" y="4040542"/>
            <a:ext cx="4084942" cy="24726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34292" y="4855335"/>
            <a:ext cx="1141242" cy="25757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7083846" y="4984124"/>
            <a:ext cx="18504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083846" y="2721183"/>
            <a:ext cx="1729648" cy="1498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5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Objectives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Add a new field in an existing table and use Zoom;</a:t>
            </a:r>
          </a:p>
          <a:p>
            <a:pPr>
              <a:buFont typeface="+mj-lt"/>
              <a:buAutoNum type="arabicPeriod"/>
            </a:pPr>
            <a:r>
              <a:rPr lang="en-US" dirty="0"/>
              <a:t>Create a form using different form tools;</a:t>
            </a:r>
          </a:p>
          <a:p>
            <a:pPr>
              <a:buFont typeface="+mj-lt"/>
              <a:buAutoNum type="arabicPeriod"/>
            </a:pPr>
            <a:r>
              <a:rPr lang="en-US" dirty="0"/>
              <a:t>Add a form title, header &amp; footer;</a:t>
            </a:r>
          </a:p>
          <a:p>
            <a:pPr>
              <a:buFont typeface="+mj-lt"/>
              <a:buAutoNum type="arabicPeriod"/>
            </a:pPr>
            <a:r>
              <a:rPr lang="en-US" dirty="0"/>
              <a:t>Form’s controls;</a:t>
            </a:r>
          </a:p>
          <a:p>
            <a:pPr>
              <a:buFont typeface="+mj-lt"/>
              <a:buAutoNum type="arabicPeriod"/>
            </a:pPr>
            <a:r>
              <a:rPr lang="en-US" dirty="0"/>
              <a:t>Add a logo to a form;</a:t>
            </a:r>
          </a:p>
          <a:p>
            <a:pPr>
              <a:buFont typeface="+mj-lt"/>
              <a:buAutoNum type="arabicPeriod"/>
            </a:pPr>
            <a:r>
              <a:rPr lang="en-US" dirty="0"/>
              <a:t>Add a “Close” command button to a form.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37949" y="6259132"/>
            <a:ext cx="94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776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43840"/>
            <a:ext cx="10571998" cy="1173798"/>
          </a:xfrm>
        </p:spPr>
        <p:txBody>
          <a:bodyPr/>
          <a:lstStyle/>
          <a:p>
            <a:pPr marL="573088" indent="-573088"/>
            <a:r>
              <a:rPr lang="en-US" dirty="0"/>
              <a:t>1. Add a New Field in an Existing Table and Use Zoom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0" y="2137893"/>
            <a:ext cx="6478074" cy="426290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this example, we want to calculate the annual salary of each employee using formula Annual Salary = Monthly Salary * 12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Step 1: Go to CREATE tab and select Query Design in the    Queries group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Step 2: Add the table you are going to work on from the pop up window; in this example, it’s the Employees table.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Step 3: Double click on the fields which are relevant to the query so that the fields appear in the query window. In this case the fields are </a:t>
            </a:r>
            <a:r>
              <a:rPr lang="en-US" dirty="0" err="1"/>
              <a:t>EmployeeID</a:t>
            </a:r>
            <a:r>
              <a:rPr lang="en-US" dirty="0"/>
              <a:t>, Last Name, First Name, Street and Monthly Salary.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Step 4: In the query window, create a new field called “Annual Salary” in the blank field. (Without pressing Enter, proceed to step 5.)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Step 5: To define the formula for the new field, right click on the field and choose the “Zoom” option from the Menu.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675" y="894827"/>
            <a:ext cx="4954073" cy="3391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675" y="4617001"/>
            <a:ext cx="4929056" cy="202857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748530" y="5924282"/>
            <a:ext cx="4633468" cy="373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01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747000" cy="970450"/>
          </a:xfrm>
        </p:spPr>
        <p:txBody>
          <a:bodyPr/>
          <a:lstStyle/>
          <a:p>
            <a:r>
              <a:rPr lang="en-US" sz="3600" dirty="0"/>
              <a:t>Add a New Field in an Existing Table and Use Zoom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4590415" cy="3636511"/>
          </a:xfrm>
        </p:spPr>
        <p:txBody>
          <a:bodyPr>
            <a:normAutofit lnSpcReduction="10000"/>
          </a:bodyPr>
          <a:lstStyle/>
          <a:p>
            <a:pPr marL="292100" indent="-292100">
              <a:buFont typeface="Wingdings" pitchFamily="2" charset="2"/>
              <a:buChar char="v"/>
            </a:pPr>
            <a:r>
              <a:rPr lang="en-US" dirty="0"/>
              <a:t> Step 6: In the Zoom window, type the related formula. Note: the fields which are taken from the table are enclosed by the [ ]. Furthermore, use “:” instead of “=“ sign. Use Annual Salary: [Monthly Salary] * 12</a:t>
            </a:r>
            <a:endParaRPr lang="en-US" dirty="0">
              <a:solidFill>
                <a:srgbClr val="FF0000"/>
              </a:solidFill>
            </a:endParaRPr>
          </a:p>
          <a:p>
            <a:pPr marL="292100" indent="-292100">
              <a:buFont typeface="Wingdings" pitchFamily="2" charset="2"/>
              <a:buChar char="v"/>
            </a:pPr>
            <a:r>
              <a:rPr lang="en-US" dirty="0"/>
              <a:t>Step 7: Click OK.</a:t>
            </a:r>
          </a:p>
          <a:p>
            <a:pPr marL="292100" indent="-292100">
              <a:buFont typeface="Wingdings" pitchFamily="2" charset="2"/>
              <a:buChar char="v"/>
            </a:pPr>
            <a:r>
              <a:rPr lang="en-US" dirty="0"/>
              <a:t>Step 8: Save the query as Employee Details.</a:t>
            </a:r>
          </a:p>
          <a:p>
            <a:pPr marL="292100" indent="-292100">
              <a:buFont typeface="Wingdings" pitchFamily="2" charset="2"/>
              <a:buChar char="v"/>
            </a:pPr>
            <a:r>
              <a:rPr lang="en-US" dirty="0"/>
              <a:t>Step 9: Run the query and open it to see the annual salary of each employee.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938" y="2032241"/>
            <a:ext cx="5933383" cy="9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9" y="3903143"/>
            <a:ext cx="5828571" cy="1704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80372" y="6272011"/>
            <a:ext cx="1001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9853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/>
              <a:t>2. Create a Form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9475" y="1905000"/>
            <a:ext cx="7693025" cy="396240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dirty="0"/>
              <a:t>A </a:t>
            </a:r>
            <a:r>
              <a:rPr lang="en-US" b="1" dirty="0"/>
              <a:t>form</a:t>
            </a:r>
            <a:r>
              <a:rPr lang="en-US" dirty="0"/>
              <a:t> is a database object that displays data from one or more tables or queries in a format similar in appearance to a paper form.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/>
              <a:t>The tables or queries that provide the data for display in a form are the </a:t>
            </a:r>
            <a:r>
              <a:rPr lang="en-US" b="1" dirty="0"/>
              <a:t>record source</a:t>
            </a:r>
            <a:r>
              <a:rPr lang="en-US" dirty="0"/>
              <a:t>.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/>
              <a:t>Most database experts agree that users should make all database updates using a form.</a:t>
            </a:r>
          </a:p>
        </p:txBody>
      </p:sp>
    </p:spTree>
    <p:extLst>
      <p:ext uri="{BB962C8B-B14F-4D97-AF65-F5344CB8AC3E}">
        <p14:creationId xmlns:p14="http://schemas.microsoft.com/office/powerpoint/2010/main" val="42285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8578E-FDB1-4372-AD30-2E5C40FDD34F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6" name="Rectangle 13"/>
          <p:cNvSpPr txBox="1">
            <a:spLocks noGrp="1" noChangeArrowheads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1508" name="AutoShape 2"/>
          <p:cNvSpPr>
            <a:spLocks noGrp="1" noChangeArrowheads="1"/>
          </p:cNvSpPr>
          <p:nvPr>
            <p:ph type="title"/>
          </p:nvPr>
        </p:nvSpPr>
        <p:spPr>
          <a:xfrm>
            <a:off x="1608139" y="762000"/>
            <a:ext cx="9059861" cy="1143000"/>
          </a:xfrm>
        </p:spPr>
        <p:txBody>
          <a:bodyPr/>
          <a:lstStyle/>
          <a:p>
            <a:pPr eaLnBrk="1" hangingPunct="1"/>
            <a:r>
              <a:rPr lang="en-US" dirty="0"/>
              <a:t>Create a Form - continued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1" y="2362200"/>
            <a:ext cx="7693025" cy="3962400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dirty="0"/>
              <a:t>Access includes tools that can be used to create different kinds of forms. The different options for creating forms are located in the Forms group on the Create tab. </a:t>
            </a:r>
          </a:p>
          <a:p>
            <a:pPr lvl="0">
              <a:buFont typeface="Wingdings" pitchFamily="2" charset="2"/>
              <a:buChar char="v"/>
            </a:pPr>
            <a:r>
              <a:rPr lang="en-US" dirty="0"/>
              <a:t>The </a:t>
            </a:r>
            <a:r>
              <a:rPr lang="en-US" b="1" dirty="0"/>
              <a:t>Form tool </a:t>
            </a:r>
            <a:r>
              <a:rPr lang="en-US" dirty="0"/>
              <a:t>creates a simple form that includes all the fields in the selected table or query, uses a simple format, and includes a title with the same name as the table or query on which it is based.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/>
              <a:t>When fields appear in a form, they appear in </a:t>
            </a:r>
            <a:r>
              <a:rPr lang="en-US" b="1" dirty="0"/>
              <a:t>controls</a:t>
            </a:r>
            <a:r>
              <a:rPr lang="en-US" dirty="0"/>
              <a:t>.</a:t>
            </a:r>
          </a:p>
          <a:p>
            <a:pPr lvl="0">
              <a:buFont typeface="Wingdings" pitchFamily="2" charset="2"/>
              <a:buChar char="v"/>
            </a:pPr>
            <a:r>
              <a:rPr lang="en-US" dirty="0"/>
              <a:t>When a tool is used to create a form, it opens in </a:t>
            </a:r>
            <a:r>
              <a:rPr lang="en-US" b="1" dirty="0"/>
              <a:t>Layout view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2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357B5-0756-4F1C-8CE0-A38FD7FF2699}" type="slidenum">
              <a:rPr lang="en-US" sz="1200" smtClean="0"/>
              <a:pPr>
                <a:defRPr/>
              </a:pPr>
              <a:t>7</a:t>
            </a:fld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87888" y="2173071"/>
            <a:ext cx="795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example of a form created by the Form tool:</a:t>
            </a:r>
          </a:p>
          <a:p>
            <a:endParaRPr lang="en-US" b="1" dirty="0"/>
          </a:p>
        </p:txBody>
      </p:sp>
      <p:sp>
        <p:nvSpPr>
          <p:cNvPr id="8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/>
              <a:t>Create a Form – Form Tool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0" y="2771787"/>
            <a:ext cx="6879772" cy="38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781300" y="3476626"/>
            <a:ext cx="2095500" cy="557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09750" y="3895725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Form title</a:t>
            </a:r>
          </a:p>
        </p:txBody>
      </p:sp>
      <p:cxnSp>
        <p:nvCxnSpPr>
          <p:cNvPr id="13" name="Straight Arrow Connector 12"/>
          <p:cNvCxnSpPr>
            <a:stCxn id="15" idx="3"/>
          </p:cNvCxnSpPr>
          <p:nvPr/>
        </p:nvCxnSpPr>
        <p:spPr>
          <a:xfrm flipV="1">
            <a:off x="2914650" y="4172726"/>
            <a:ext cx="1800225" cy="243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0200" y="4277499"/>
            <a:ext cx="131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Label control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933700" y="4294362"/>
            <a:ext cx="2333044" cy="52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0175" y="4689709"/>
            <a:ext cx="1381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Text box control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90800" y="5450532"/>
            <a:ext cx="2286000" cy="84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87888" y="5219700"/>
            <a:ext cx="149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Record navigation bar</a:t>
            </a:r>
          </a:p>
        </p:txBody>
      </p:sp>
      <p:cxnSp>
        <p:nvCxnSpPr>
          <p:cNvPr id="25" name="Straight Arrow Connector 24"/>
          <p:cNvCxnSpPr>
            <a:stCxn id="30" idx="3"/>
          </p:cNvCxnSpPr>
          <p:nvPr/>
        </p:nvCxnSpPr>
        <p:spPr>
          <a:xfrm>
            <a:off x="2543175" y="5957501"/>
            <a:ext cx="838200" cy="405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00175" y="5819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Layout view</a:t>
            </a:r>
          </a:p>
        </p:txBody>
      </p:sp>
    </p:spTree>
    <p:extLst>
      <p:ext uri="{BB962C8B-B14F-4D97-AF65-F5344CB8AC3E}">
        <p14:creationId xmlns:p14="http://schemas.microsoft.com/office/powerpoint/2010/main" val="223718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83373" y="6059487"/>
            <a:ext cx="1343706" cy="365125"/>
          </a:xfrm>
          <a:noFill/>
        </p:spPr>
        <p:txBody>
          <a:bodyPr/>
          <a:lstStyle/>
          <a:p>
            <a:fld id="{528E6C53-A1D8-44F5-AC19-CCADA6C6CFA2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2309446" y="504092"/>
            <a:ext cx="8001000" cy="1143000"/>
          </a:xfrm>
        </p:spPr>
        <p:txBody>
          <a:bodyPr/>
          <a:lstStyle/>
          <a:p>
            <a:pPr marL="571500" indent="-571500" eaLnBrk="1" hangingPunct="1"/>
            <a:r>
              <a:rPr lang="en-US" dirty="0"/>
              <a:t>Create a Form – from Scratch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2386" y="2327031"/>
            <a:ext cx="5433645" cy="40767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500" dirty="0"/>
              <a:t>To create a new form from scratch, click the Create tab on the Ribbon, and then click the Blank Form button in the Forms group. </a:t>
            </a:r>
          </a:p>
          <a:p>
            <a:pPr>
              <a:buFont typeface="Wingdings" pitchFamily="2" charset="2"/>
              <a:buChar char="v"/>
            </a:pPr>
            <a:r>
              <a:rPr lang="en-US" sz="1500" dirty="0"/>
              <a:t>The </a:t>
            </a:r>
            <a:r>
              <a:rPr lang="en-US" sz="1500" b="1" dirty="0"/>
              <a:t>Field List pane </a:t>
            </a:r>
            <a:r>
              <a:rPr lang="en-US" sz="1500" dirty="0"/>
              <a:t>will appear and it contains the tables in the database that can be used to create the form. To add field(s) to the form, double-click the field(s) in the Field List pane. </a:t>
            </a:r>
          </a:p>
          <a:p>
            <a:pPr>
              <a:buFont typeface="Wingdings" pitchFamily="2" charset="2"/>
              <a:buChar char="v"/>
            </a:pPr>
            <a:r>
              <a:rPr lang="en-US" sz="1500" dirty="0"/>
              <a:t>As fields are added to a form in the Layout view, Access adds them to a control layout. </a:t>
            </a:r>
          </a:p>
          <a:p>
            <a:pPr>
              <a:buFont typeface="Wingdings" pitchFamily="2" charset="2"/>
              <a:buChar char="v"/>
            </a:pPr>
            <a:r>
              <a:rPr lang="en-US" sz="1500" dirty="0"/>
              <a:t>A </a:t>
            </a:r>
            <a:r>
              <a:rPr lang="en-US" sz="1500" b="1" dirty="0"/>
              <a:t>control layout </a:t>
            </a:r>
            <a:r>
              <a:rPr lang="en-US" sz="1500" dirty="0"/>
              <a:t>is a "container" that groups together the controls in a form so that users can change them as a group. </a:t>
            </a:r>
          </a:p>
          <a:p>
            <a:pPr>
              <a:buFont typeface="Wingdings" pitchFamily="2" charset="2"/>
              <a:buChar char="v"/>
            </a:pPr>
            <a:r>
              <a:rPr lang="en-US" sz="1500" dirty="0"/>
              <a:t>Add all field from the Employees table to the form.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821940"/>
            <a:ext cx="5730240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5868365" y="3345084"/>
            <a:ext cx="4861367" cy="659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74825" y="3553428"/>
            <a:ext cx="2118167" cy="135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3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E6C53-A1D8-44F5-AC19-CCADA6C6CFA2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3554" name="Rectangle 13"/>
          <p:cNvSpPr txBox="1">
            <a:spLocks noGrp="1" noChangeArrowheads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521594" y="542146"/>
            <a:ext cx="11175105" cy="1143000"/>
          </a:xfrm>
        </p:spPr>
        <p:txBody>
          <a:bodyPr/>
          <a:lstStyle/>
          <a:p>
            <a:pPr marL="579438" indent="-579438" eaLnBrk="1" hangingPunct="1"/>
            <a:r>
              <a:rPr lang="en-US" dirty="0"/>
              <a:t>3. Add the Form Title and Show the Form Header &amp; Footer 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0371" y="2413924"/>
            <a:ext cx="5600039" cy="3810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/>
              <a:t>To add the title, in the Design menu, under the Header / Footer group, click Title. Change the form title to Employees Form. Save and name it according to the title.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Click the Design view to  show the areas of form header and footer.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The size and position of the form objects can be adjusted.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Click on the property sheet to help with the design and formatting of a particular object selected in the form.</a:t>
            </a:r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160813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67" y="2506132"/>
            <a:ext cx="555413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765800" y="3162300"/>
            <a:ext cx="185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65800" y="3898900"/>
            <a:ext cx="59309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51500" y="2905125"/>
            <a:ext cx="4864100" cy="301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62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2661</TotalTime>
  <Words>987</Words>
  <Application>Microsoft Office PowerPoint</Application>
  <PresentationFormat>Widescreen</PresentationFormat>
  <Paragraphs>105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Segoe UI</vt:lpstr>
      <vt:lpstr>Verdana</vt:lpstr>
      <vt:lpstr>Wingdings</vt:lpstr>
      <vt:lpstr>Wingdings 2</vt:lpstr>
      <vt:lpstr>Quotable</vt:lpstr>
      <vt:lpstr> Table and Forms   Access Business Problem 2 IDS 200 – Spring 2017</vt:lpstr>
      <vt:lpstr>Objectives</vt:lpstr>
      <vt:lpstr>1. Add a New Field in an Existing Table and Use Zoom </vt:lpstr>
      <vt:lpstr>Add a New Field in an Existing Table and Use Zoom - continued</vt:lpstr>
      <vt:lpstr>2. Create a Form</vt:lpstr>
      <vt:lpstr>Create a Form - continued</vt:lpstr>
      <vt:lpstr>Create a Form – Form Tool </vt:lpstr>
      <vt:lpstr>Create a Form – from Scratch</vt:lpstr>
      <vt:lpstr>3. Add the Form Title and Show the Form Header &amp; Footer </vt:lpstr>
      <vt:lpstr>4. Form’s Controls</vt:lpstr>
      <vt:lpstr>Form’s Controls - Examples </vt:lpstr>
      <vt:lpstr>5. Add a Logo to a</vt:lpstr>
      <vt:lpstr>6. Create and Add a “Close” Command Button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Business Problem 2 IDS 200 – Fall 2014  Creating and Modifying Forms</dc:title>
  <dc:creator>Preeti Bohra</dc:creator>
  <cp:lastModifiedBy>andy</cp:lastModifiedBy>
  <cp:revision>71</cp:revision>
  <dcterms:created xsi:type="dcterms:W3CDTF">2014-11-13T19:00:29Z</dcterms:created>
  <dcterms:modified xsi:type="dcterms:W3CDTF">2017-04-20T00:03:43Z</dcterms:modified>
</cp:coreProperties>
</file>